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77" r:id="rId2"/>
    <p:sldId id="278" r:id="rId3"/>
    <p:sldId id="279" r:id="rId4"/>
    <p:sldId id="281" r:id="rId5"/>
    <p:sldId id="282" r:id="rId6"/>
    <p:sldId id="284" r:id="rId7"/>
    <p:sldId id="280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A7248-8FEF-4CA7-A150-4F05B12FA13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8531-E299-4B70-98FA-5BE5C5C59E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04F89-D4E7-4300-83D4-0D6E34ADBC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F6B8-5D57-4A21-B549-E93A04233E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7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5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a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9EE0C7D1-AA8B-4C22-8F75-42A417A29289}"/>
              </a:ext>
            </a:extLst>
          </p:cNvPr>
          <p:cNvSpPr/>
          <p:nvPr userDrawn="1"/>
        </p:nvSpPr>
        <p:spPr>
          <a:xfrm flipH="1">
            <a:off x="114300" y="131885"/>
            <a:ext cx="1125415" cy="1116623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9C2B9-FCE8-4A0B-A6CB-664F468C5EC5}"/>
              </a:ext>
            </a:extLst>
          </p:cNvPr>
          <p:cNvSpPr txBox="1"/>
          <p:nvPr userDrawn="1"/>
        </p:nvSpPr>
        <p:spPr>
          <a:xfrm>
            <a:off x="200129" y="1248508"/>
            <a:ext cx="10532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/>
              <a:t>Owl</a:t>
            </a:r>
            <a:r>
              <a:rPr lang="es-ES" dirty="0"/>
              <a:t> </a:t>
            </a:r>
            <a:r>
              <a:rPr lang="es-ES" dirty="0" err="1"/>
              <a:t>Eye</a:t>
            </a:r>
            <a:endParaRPr lang="es-ES" dirty="0"/>
          </a:p>
          <a:p>
            <a:pPr algn="ctr"/>
            <a:r>
              <a:rPr lang="es-ES" sz="1200" i="1" dirty="0"/>
              <a:t>- Consultoría -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2CA63C-8098-4BF2-8654-FADC386B101C}"/>
              </a:ext>
            </a:extLst>
          </p:cNvPr>
          <p:cNvSpPr/>
          <p:nvPr userDrawn="1"/>
        </p:nvSpPr>
        <p:spPr>
          <a:xfrm>
            <a:off x="298938" y="290146"/>
            <a:ext cx="764931" cy="8001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6E2820C3-651C-4101-9885-33C5268E1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6" y="136363"/>
            <a:ext cx="826366" cy="91000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E59FFE3-893F-46EA-ABC1-E7458902E9DA}"/>
              </a:ext>
            </a:extLst>
          </p:cNvPr>
          <p:cNvSpPr/>
          <p:nvPr userDrawn="1"/>
        </p:nvSpPr>
        <p:spPr>
          <a:xfrm>
            <a:off x="2303585" y="1521069"/>
            <a:ext cx="9539653" cy="502040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1FE61E6-79D1-42F8-9B40-03779E4C9A97}"/>
              </a:ext>
            </a:extLst>
          </p:cNvPr>
          <p:cNvCxnSpPr/>
          <p:nvPr userDrawn="1"/>
        </p:nvCxnSpPr>
        <p:spPr>
          <a:xfrm flipV="1">
            <a:off x="2303585" y="228600"/>
            <a:ext cx="0" cy="1292469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21368B8-97E6-4699-8E70-C09B939AAA04}"/>
              </a:ext>
            </a:extLst>
          </p:cNvPr>
          <p:cNvCxnSpPr>
            <a:endCxn id="7" idx="3"/>
          </p:cNvCxnSpPr>
          <p:nvPr userDrawn="1"/>
        </p:nvCxnSpPr>
        <p:spPr>
          <a:xfrm flipH="1">
            <a:off x="1253366" y="1521069"/>
            <a:ext cx="1050219" cy="443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3DD1467-F5E1-4679-9502-71363299D875}"/>
              </a:ext>
            </a:extLst>
          </p:cNvPr>
          <p:cNvCxnSpPr>
            <a:cxnSpLocks/>
          </p:cNvCxnSpPr>
          <p:nvPr userDrawn="1"/>
        </p:nvCxnSpPr>
        <p:spPr>
          <a:xfrm>
            <a:off x="2303585" y="1230924"/>
            <a:ext cx="8176846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0A6B761-26CF-45AB-A00A-C49AF44AF8B2}"/>
              </a:ext>
            </a:extLst>
          </p:cNvPr>
          <p:cNvCxnSpPr>
            <a:cxnSpLocks/>
          </p:cNvCxnSpPr>
          <p:nvPr userDrawn="1"/>
        </p:nvCxnSpPr>
        <p:spPr>
          <a:xfrm>
            <a:off x="2303585" y="1336431"/>
            <a:ext cx="429943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B018EC1-9DAC-4821-8D7C-F779C10373F8}"/>
              </a:ext>
            </a:extLst>
          </p:cNvPr>
          <p:cNvCxnSpPr/>
          <p:nvPr userDrawn="1"/>
        </p:nvCxnSpPr>
        <p:spPr>
          <a:xfrm>
            <a:off x="2303585" y="1433146"/>
            <a:ext cx="2268415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FEE73D8-DCC0-4403-A9E0-7B3E084E5627}"/>
              </a:ext>
            </a:extLst>
          </p:cNvPr>
          <p:cNvSpPr txBox="1"/>
          <p:nvPr userDrawn="1"/>
        </p:nvSpPr>
        <p:spPr>
          <a:xfrm rot="16200000">
            <a:off x="-1162391" y="4103476"/>
            <a:ext cx="3894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BCN Digital </a:t>
            </a:r>
          </a:p>
          <a:p>
            <a:r>
              <a:rPr lang="es-E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Golden square</a:t>
            </a:r>
          </a:p>
        </p:txBody>
      </p:sp>
    </p:spTree>
    <p:extLst>
      <p:ext uri="{BB962C8B-B14F-4D97-AF65-F5344CB8AC3E}">
        <p14:creationId xmlns:p14="http://schemas.microsoft.com/office/powerpoint/2010/main" val="280493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a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9EE0C7D1-AA8B-4C22-8F75-42A417A29289}"/>
              </a:ext>
            </a:extLst>
          </p:cNvPr>
          <p:cNvSpPr/>
          <p:nvPr userDrawn="1"/>
        </p:nvSpPr>
        <p:spPr>
          <a:xfrm flipH="1">
            <a:off x="114300" y="131885"/>
            <a:ext cx="1125415" cy="1116623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9C2B9-FCE8-4A0B-A6CB-664F468C5EC5}"/>
              </a:ext>
            </a:extLst>
          </p:cNvPr>
          <p:cNvSpPr txBox="1"/>
          <p:nvPr userDrawn="1"/>
        </p:nvSpPr>
        <p:spPr>
          <a:xfrm>
            <a:off x="200129" y="1248508"/>
            <a:ext cx="10532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/>
              <a:t>Owl</a:t>
            </a:r>
            <a:r>
              <a:rPr lang="es-ES" dirty="0"/>
              <a:t> </a:t>
            </a:r>
            <a:r>
              <a:rPr lang="es-ES" dirty="0" err="1"/>
              <a:t>Eye</a:t>
            </a:r>
            <a:endParaRPr lang="es-ES" dirty="0"/>
          </a:p>
          <a:p>
            <a:pPr algn="ctr"/>
            <a:r>
              <a:rPr lang="es-ES" sz="1200" i="1" dirty="0"/>
              <a:t>- Consultoría -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2CA63C-8098-4BF2-8654-FADC386B101C}"/>
              </a:ext>
            </a:extLst>
          </p:cNvPr>
          <p:cNvSpPr/>
          <p:nvPr userDrawn="1"/>
        </p:nvSpPr>
        <p:spPr>
          <a:xfrm>
            <a:off x="298938" y="290146"/>
            <a:ext cx="764931" cy="8001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6E2820C3-651C-4101-9885-33C5268E1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6" y="136363"/>
            <a:ext cx="826366" cy="9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9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5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3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CB2-80C8-4208-A234-66A19DD30C2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3 Nov 2014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4ED4-3527-4AD8-BC44-7931A05707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1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26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s84mwHDKvF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3DB308D8-5E62-49EF-8531-30975E6C2E7A}"/>
              </a:ext>
            </a:extLst>
          </p:cNvPr>
          <p:cNvSpPr/>
          <p:nvPr/>
        </p:nvSpPr>
        <p:spPr>
          <a:xfrm>
            <a:off x="0" y="5838091"/>
            <a:ext cx="12192000" cy="51874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50000">
                <a:schemeClr val="bg1"/>
              </a:gs>
              <a:gs pos="100000">
                <a:schemeClr val="tx1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5140D8-E311-4A08-9E67-C4FC081998D8}"/>
              </a:ext>
            </a:extLst>
          </p:cNvPr>
          <p:cNvSpPr txBox="1"/>
          <p:nvPr/>
        </p:nvSpPr>
        <p:spPr>
          <a:xfrm>
            <a:off x="2479450" y="1529865"/>
            <a:ext cx="3894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BCN Digital </a:t>
            </a:r>
          </a:p>
          <a:p>
            <a:r>
              <a:rPr lang="es-E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Golden square</a:t>
            </a:r>
          </a:p>
        </p:txBody>
      </p:sp>
      <p:pic>
        <p:nvPicPr>
          <p:cNvPr id="12" name="Imagen 11" descr="Imagen que contiene edificio, exterior, cielo, foto&#10;&#10;Descripción generada con confianza muy alta">
            <a:extLst>
              <a:ext uri="{FF2B5EF4-FFF2-40B4-BE49-F238E27FC236}">
                <a16:creationId xmlns:a16="http://schemas.microsoft.com/office/drawing/2014/main" id="{F03B8943-85EF-4E8D-A26E-158AD5C8B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91" y="3108315"/>
            <a:ext cx="5420187" cy="24813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72083A0-7940-4385-A72F-ADB795EA1EBB}"/>
              </a:ext>
            </a:extLst>
          </p:cNvPr>
          <p:cNvSpPr txBox="1"/>
          <p:nvPr/>
        </p:nvSpPr>
        <p:spPr>
          <a:xfrm>
            <a:off x="2699238" y="5908431"/>
            <a:ext cx="6197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s-ES" sz="2000" i="1" dirty="0"/>
              <a:t>Descubre Barcelona de una nueva forma en un mundo 3D</a:t>
            </a:r>
          </a:p>
          <a:p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3591EC3-3847-4156-AE0E-B4E8DB9B56DE}"/>
              </a:ext>
            </a:extLst>
          </p:cNvPr>
          <p:cNvCxnSpPr/>
          <p:nvPr/>
        </p:nvCxnSpPr>
        <p:spPr>
          <a:xfrm flipV="1">
            <a:off x="6373891" y="659423"/>
            <a:ext cx="0" cy="2448892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A436330-5754-449F-A66F-ABF24A82258C}"/>
              </a:ext>
            </a:extLst>
          </p:cNvPr>
          <p:cNvCxnSpPr/>
          <p:nvPr/>
        </p:nvCxnSpPr>
        <p:spPr>
          <a:xfrm flipH="1">
            <a:off x="1925515" y="3108315"/>
            <a:ext cx="4448376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112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9AB6D-A213-48AF-A05A-2E03A1C54227}"/>
              </a:ext>
            </a:extLst>
          </p:cNvPr>
          <p:cNvSpPr txBox="1"/>
          <p:nvPr/>
        </p:nvSpPr>
        <p:spPr>
          <a:xfrm>
            <a:off x="2499213" y="1771511"/>
            <a:ext cx="9196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proyecto</a:t>
            </a:r>
            <a:r>
              <a:rPr lang="es-ES" dirty="0">
                <a:solidFill>
                  <a:schemeClr val="bg1"/>
                </a:solidFill>
              </a:rPr>
              <a:t> técnico llamado &lt; BCN Digital </a:t>
            </a:r>
            <a:r>
              <a:rPr lang="es-ES" b="1" dirty="0">
                <a:solidFill>
                  <a:schemeClr val="bg1"/>
                </a:solidFill>
              </a:rPr>
              <a:t>Golden Square </a:t>
            </a:r>
            <a:r>
              <a:rPr lang="es-ES" dirty="0">
                <a:solidFill>
                  <a:schemeClr val="bg1"/>
                </a:solidFill>
              </a:rPr>
              <a:t>&gt; trata de: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- Creación de una plataforma digital 3d y navegable.</a:t>
            </a:r>
          </a:p>
          <a:p>
            <a:r>
              <a:rPr lang="es-ES" dirty="0">
                <a:solidFill>
                  <a:schemeClr val="bg1"/>
                </a:solidFill>
              </a:rPr>
              <a:t>- Sobre edificios emblemáticos del llamado </a:t>
            </a:r>
            <a:r>
              <a:rPr lang="es-ES" i="1" dirty="0" err="1">
                <a:solidFill>
                  <a:schemeClr val="bg1"/>
                </a:solidFill>
              </a:rPr>
              <a:t>Quadrat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d’Or</a:t>
            </a:r>
            <a:r>
              <a:rPr lang="es-ES" dirty="0">
                <a:solidFill>
                  <a:schemeClr val="bg1"/>
                </a:solidFill>
              </a:rPr>
              <a:t> de la ciudad de Barcelona.</a:t>
            </a:r>
          </a:p>
          <a:p>
            <a:r>
              <a:rPr lang="es-ES" dirty="0">
                <a:solidFill>
                  <a:schemeClr val="bg1"/>
                </a:solidFill>
              </a:rPr>
              <a:t>- Es una zona ampliamente conocida por su estilo modernista.</a:t>
            </a:r>
          </a:p>
          <a:p>
            <a:r>
              <a:rPr lang="es-ES" dirty="0">
                <a:solidFill>
                  <a:schemeClr val="bg1"/>
                </a:solidFill>
              </a:rPr>
              <a:t>- Entornos exteriores e interiores.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088533-56AB-4E13-A18E-4EB1A3E7F9F9}"/>
              </a:ext>
            </a:extLst>
          </p:cNvPr>
          <p:cNvSpPr txBox="1"/>
          <p:nvPr/>
        </p:nvSpPr>
        <p:spPr>
          <a:xfrm>
            <a:off x="2356339" y="448408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El proyecto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6B4AA8-5B9B-44B8-B58B-02D515DF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095164"/>
            <a:ext cx="1332034" cy="12880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3C0915-6FDF-4F38-9497-B2DAFAB19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5095164"/>
            <a:ext cx="2286542" cy="12880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85106E-BF46-40BD-B30C-DED5D131C3D7}"/>
              </a:ext>
            </a:extLst>
          </p:cNvPr>
          <p:cNvSpPr txBox="1"/>
          <p:nvPr/>
        </p:nvSpPr>
        <p:spPr>
          <a:xfrm>
            <a:off x="2446459" y="472583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Aplicación: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F3F076-2A26-4F04-98E7-503C5A179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106" y="3930162"/>
            <a:ext cx="4159087" cy="245305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979638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FB91E5-38EE-4EEA-BC8B-C48526C3271F}"/>
              </a:ext>
            </a:extLst>
          </p:cNvPr>
          <p:cNvSpPr txBox="1"/>
          <p:nvPr/>
        </p:nvSpPr>
        <p:spPr>
          <a:xfrm>
            <a:off x="2356339" y="448408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El equipo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CD8196-3701-4A6C-BFD3-278032DF3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289" y="2417883"/>
            <a:ext cx="3514725" cy="16478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0CC93E-A212-4074-87DD-D7B6CC4A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290" y="4127987"/>
            <a:ext cx="3514725" cy="1638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050D7B-7099-428C-AE59-84F5FA539B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74"/>
          <a:stretch/>
        </p:blipFill>
        <p:spPr>
          <a:xfrm>
            <a:off x="7230208" y="2417884"/>
            <a:ext cx="3543300" cy="16478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035139-B6DD-418D-B696-9BBBB70CA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208" y="4137512"/>
            <a:ext cx="35433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62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B2D23EC-77A0-4322-9CE4-0C52E3C4B989}"/>
              </a:ext>
            </a:extLst>
          </p:cNvPr>
          <p:cNvSpPr txBox="1"/>
          <p:nvPr/>
        </p:nvSpPr>
        <p:spPr>
          <a:xfrm>
            <a:off x="2400299" y="1582615"/>
            <a:ext cx="87923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- MISIÓN -</a:t>
            </a:r>
          </a:p>
          <a:p>
            <a:r>
              <a:rPr lang="es-ES" dirty="0">
                <a:solidFill>
                  <a:schemeClr val="bg1"/>
                </a:solidFill>
              </a:rPr>
              <a:t>Digitalizar y mostrar el patrimonio cultural de una forma innovadora.</a:t>
            </a:r>
          </a:p>
          <a:p>
            <a:r>
              <a:rPr lang="es-ES" dirty="0">
                <a:solidFill>
                  <a:schemeClr val="bg1"/>
                </a:solidFill>
              </a:rPr>
              <a:t>Para ello, escaneamos el patrimonio y lo hacemos navegable a través de una plataforma para móvil o Tablet.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- VISIÓN -</a:t>
            </a:r>
          </a:p>
          <a:p>
            <a:r>
              <a:rPr lang="es-ES" dirty="0">
                <a:solidFill>
                  <a:schemeClr val="bg1"/>
                </a:solidFill>
              </a:rPr>
              <a:t>Nuestro proyecto trata de un ambicioso aplicativo para la digitalización y acceso que será escalable a toda la ciudad condal y al resto de ciudades del mundo.</a:t>
            </a:r>
          </a:p>
          <a:p>
            <a:r>
              <a:rPr lang="es-ES" dirty="0">
                <a:solidFill>
                  <a:schemeClr val="bg1"/>
                </a:solidFill>
              </a:rPr>
              <a:t>Nuestra visión futura está en llegar a ser una plataforma digital que catalogue todo el patrimonio arquitectónico y artístico de la ciudad de Barcelona.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- VALORES -</a:t>
            </a:r>
          </a:p>
          <a:p>
            <a:r>
              <a:rPr lang="es-ES" dirty="0">
                <a:solidFill>
                  <a:schemeClr val="bg1"/>
                </a:solidFill>
              </a:rPr>
              <a:t>·        </a:t>
            </a:r>
            <a:r>
              <a:rPr lang="es-ES" b="1" dirty="0">
                <a:solidFill>
                  <a:schemeClr val="bg1"/>
                </a:solidFill>
              </a:rPr>
              <a:t>Respecto</a:t>
            </a:r>
            <a:r>
              <a:rPr lang="es-ES" dirty="0">
                <a:solidFill>
                  <a:schemeClr val="bg1"/>
                </a:solidFill>
              </a:rPr>
              <a:t> por el patrimonio y la tradición.</a:t>
            </a:r>
          </a:p>
          <a:p>
            <a:r>
              <a:rPr lang="es-ES" dirty="0">
                <a:solidFill>
                  <a:schemeClr val="bg1"/>
                </a:solidFill>
              </a:rPr>
              <a:t>·        </a:t>
            </a:r>
            <a:r>
              <a:rPr lang="es-ES" b="1" dirty="0">
                <a:solidFill>
                  <a:schemeClr val="bg1"/>
                </a:solidFill>
              </a:rPr>
              <a:t>Preservación</a:t>
            </a:r>
            <a:r>
              <a:rPr lang="es-ES" dirty="0">
                <a:solidFill>
                  <a:schemeClr val="bg1"/>
                </a:solidFill>
              </a:rPr>
              <a:t> y </a:t>
            </a:r>
            <a:r>
              <a:rPr lang="es-ES" b="1" dirty="0">
                <a:solidFill>
                  <a:schemeClr val="bg1"/>
                </a:solidFill>
              </a:rPr>
              <a:t>divulgación</a:t>
            </a:r>
            <a:r>
              <a:rPr lang="es-ES" dirty="0">
                <a:solidFill>
                  <a:schemeClr val="bg1"/>
                </a:solidFill>
              </a:rPr>
              <a:t> de la cultura.</a:t>
            </a:r>
          </a:p>
          <a:p>
            <a:r>
              <a:rPr lang="es-ES" dirty="0">
                <a:solidFill>
                  <a:schemeClr val="bg1"/>
                </a:solidFill>
              </a:rPr>
              <a:t>·        </a:t>
            </a:r>
            <a:r>
              <a:rPr lang="es-ES" b="1" dirty="0">
                <a:solidFill>
                  <a:schemeClr val="bg1"/>
                </a:solidFill>
              </a:rPr>
              <a:t>Apoyo</a:t>
            </a:r>
            <a:r>
              <a:rPr lang="es-ES" dirty="0">
                <a:solidFill>
                  <a:schemeClr val="bg1"/>
                </a:solidFill>
              </a:rPr>
              <a:t> e impulso a las soluciones tecnológicas.</a:t>
            </a:r>
          </a:p>
          <a:p>
            <a:r>
              <a:rPr lang="es-ES" dirty="0">
                <a:solidFill>
                  <a:schemeClr val="bg1"/>
                </a:solidFill>
              </a:rPr>
              <a:t>·        Apuesta por la </a:t>
            </a:r>
            <a:r>
              <a:rPr lang="es-ES" b="1" dirty="0">
                <a:solidFill>
                  <a:schemeClr val="bg1"/>
                </a:solidFill>
              </a:rPr>
              <a:t>internalización</a:t>
            </a:r>
            <a:r>
              <a:rPr lang="es-ES" dirty="0">
                <a:solidFill>
                  <a:schemeClr val="bg1"/>
                </a:solidFill>
              </a:rPr>
              <a:t> y </a:t>
            </a:r>
            <a:r>
              <a:rPr lang="es-ES" b="1" dirty="0">
                <a:solidFill>
                  <a:schemeClr val="bg1"/>
                </a:solidFill>
              </a:rPr>
              <a:t>promoción</a:t>
            </a:r>
            <a:r>
              <a:rPr lang="es-ES" dirty="0">
                <a:solidFill>
                  <a:schemeClr val="bg1"/>
                </a:solidFill>
              </a:rPr>
              <a:t> de intereses turísticos.</a:t>
            </a:r>
          </a:p>
          <a:p>
            <a:r>
              <a:rPr lang="es-ES" dirty="0">
                <a:solidFill>
                  <a:schemeClr val="bg1"/>
                </a:solidFill>
              </a:rPr>
              <a:t>·        </a:t>
            </a:r>
            <a:r>
              <a:rPr lang="es-ES" b="1" dirty="0">
                <a:solidFill>
                  <a:schemeClr val="bg1"/>
                </a:solidFill>
              </a:rPr>
              <a:t>Cooperación</a:t>
            </a:r>
            <a:r>
              <a:rPr lang="es-ES" dirty="0">
                <a:solidFill>
                  <a:schemeClr val="bg1"/>
                </a:solidFill>
              </a:rPr>
              <a:t> con entidades públicas.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4D3B49B-3FDF-4897-AE3D-0D71B9D34EF6}"/>
              </a:ext>
            </a:extLst>
          </p:cNvPr>
          <p:cNvSpPr txBox="1"/>
          <p:nvPr/>
        </p:nvSpPr>
        <p:spPr>
          <a:xfrm>
            <a:off x="2356339" y="448408"/>
            <a:ext cx="5846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Misión, visión y valores</a:t>
            </a:r>
          </a:p>
        </p:txBody>
      </p:sp>
    </p:spTree>
    <p:extLst>
      <p:ext uri="{BB962C8B-B14F-4D97-AF65-F5344CB8AC3E}">
        <p14:creationId xmlns:p14="http://schemas.microsoft.com/office/powerpoint/2010/main" val="17927108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951B87-E7D6-4B9C-B30C-4C303B8E6BA3}"/>
              </a:ext>
            </a:extLst>
          </p:cNvPr>
          <p:cNvSpPr txBox="1"/>
          <p:nvPr/>
        </p:nvSpPr>
        <p:spPr>
          <a:xfrm>
            <a:off x="2356339" y="448408"/>
            <a:ext cx="5846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Justificación preliminar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64FD00-3147-4F50-BE23-95658041E7F1}"/>
              </a:ext>
            </a:extLst>
          </p:cNvPr>
          <p:cNvSpPr txBox="1"/>
          <p:nvPr/>
        </p:nvSpPr>
        <p:spPr>
          <a:xfrm>
            <a:off x="2356339" y="1591408"/>
            <a:ext cx="93638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>
                <a:solidFill>
                  <a:schemeClr val="bg1"/>
                </a:solidFill>
              </a:rPr>
              <a:t>Viabilidad técnica probada:</a:t>
            </a:r>
          </a:p>
          <a:p>
            <a:r>
              <a:rPr lang="es-ES" dirty="0">
                <a:solidFill>
                  <a:schemeClr val="bg1"/>
                </a:solidFill>
              </a:rPr>
              <a:t>Multitud de ejemplos muestran que la tecnología es apta para el propósito. Tanto en el desarrollo de nubes de puntos, navegación y su implementación en Apps.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chemeClr val="bg1"/>
                </a:solidFill>
              </a:rPr>
              <a:t>Interés por plataformas y app:</a:t>
            </a:r>
          </a:p>
          <a:p>
            <a:r>
              <a:rPr lang="es-ES" dirty="0">
                <a:solidFill>
                  <a:schemeClr val="bg1"/>
                </a:solidFill>
              </a:rPr>
              <a:t>Existen varias plataformas de divulgación de cultura y patrimonio de Barcelona.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No obstante sus contenidos son pobres y se identifica un GAP claro a cubrir.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chemeClr val="bg1"/>
                </a:solidFill>
              </a:rPr>
              <a:t>Oportunidad y beneficios:</a:t>
            </a:r>
          </a:p>
          <a:p>
            <a:r>
              <a:rPr lang="es-ES" dirty="0">
                <a:solidFill>
                  <a:schemeClr val="bg1"/>
                </a:solidFill>
              </a:rPr>
              <a:t>Se identifica una oportunidad a cubrir pues la combinación de los siguientes factores no se ha observado en el mercado.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+ Presentación de información 3D navegable sobre patrimonio y cultura de Barcelona.</a:t>
            </a:r>
          </a:p>
          <a:p>
            <a:r>
              <a:rPr lang="es-ES" dirty="0">
                <a:solidFill>
                  <a:schemeClr val="bg1"/>
                </a:solidFill>
              </a:rPr>
              <a:t>+ Mediante el uso de aplicaciones en uso en </a:t>
            </a:r>
            <a:r>
              <a:rPr lang="es-ES" dirty="0" err="1">
                <a:solidFill>
                  <a:schemeClr val="bg1"/>
                </a:solidFill>
              </a:rPr>
              <a:t>Tablets</a:t>
            </a:r>
            <a:r>
              <a:rPr lang="es-ES" dirty="0">
                <a:solidFill>
                  <a:schemeClr val="bg1"/>
                </a:solidFill>
              </a:rPr>
              <a:t> y computadoras.</a:t>
            </a:r>
          </a:p>
          <a:p>
            <a:r>
              <a:rPr lang="es-ES" dirty="0">
                <a:solidFill>
                  <a:schemeClr val="bg1"/>
                </a:solidFill>
              </a:rPr>
              <a:t>+ Posibilidad de añadir: globos y tags informativos, documentales y publicitarios.</a:t>
            </a:r>
          </a:p>
          <a:p>
            <a:r>
              <a:rPr lang="es-ES" dirty="0">
                <a:solidFill>
                  <a:schemeClr val="bg1"/>
                </a:solidFill>
              </a:rPr>
              <a:t>+ Líneas de beneficios duales: Por un lado la plataforma, en paralelo se registra y captura el patrimonio y cultura con detalle suficiente como para poder reproducirlo.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792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33F955-D0A9-4535-A8B3-48801626E816}"/>
              </a:ext>
            </a:extLst>
          </p:cNvPr>
          <p:cNvSpPr txBox="1"/>
          <p:nvPr/>
        </p:nvSpPr>
        <p:spPr>
          <a:xfrm>
            <a:off x="2664069" y="1802423"/>
            <a:ext cx="82999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bg1"/>
                </a:solidFill>
              </a:rPr>
              <a:t>Ajuntament</a:t>
            </a:r>
            <a:r>
              <a:rPr lang="es-ES" sz="2800" dirty="0">
                <a:solidFill>
                  <a:schemeClr val="bg1"/>
                </a:solidFill>
              </a:rPr>
              <a:t> de Barcelona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Generalitat de Catalunya.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bg1"/>
                </a:solidFill>
              </a:rPr>
              <a:t>Direcció</a:t>
            </a:r>
            <a:r>
              <a:rPr lang="es-ES" sz="2800" dirty="0">
                <a:solidFill>
                  <a:schemeClr val="bg1"/>
                </a:solidFill>
              </a:rPr>
              <a:t> general de </a:t>
            </a:r>
            <a:r>
              <a:rPr lang="es-ES" sz="2800" dirty="0" err="1">
                <a:solidFill>
                  <a:schemeClr val="bg1"/>
                </a:solidFill>
              </a:rPr>
              <a:t>Turisme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bg1"/>
                </a:solidFill>
              </a:rPr>
              <a:t>Cor</a:t>
            </a:r>
            <a:r>
              <a:rPr lang="es-ES" sz="2800" dirty="0">
                <a:solidFill>
                  <a:schemeClr val="bg1"/>
                </a:solidFill>
              </a:rPr>
              <a:t> Eixample - </a:t>
            </a:r>
            <a:r>
              <a:rPr lang="es-ES" sz="2800" dirty="0" err="1">
                <a:solidFill>
                  <a:schemeClr val="bg1"/>
                </a:solidFill>
              </a:rPr>
              <a:t>Associació</a:t>
            </a:r>
            <a:r>
              <a:rPr lang="es-ES" sz="2800" dirty="0">
                <a:solidFill>
                  <a:schemeClr val="bg1"/>
                </a:solidFill>
              </a:rPr>
              <a:t> de </a:t>
            </a:r>
            <a:r>
              <a:rPr lang="es-ES" sz="2800" dirty="0" err="1">
                <a:solidFill>
                  <a:schemeClr val="bg1"/>
                </a:solidFill>
              </a:rPr>
              <a:t>Comerciants</a:t>
            </a:r>
            <a:r>
              <a:rPr lang="es-ES" sz="2800" dirty="0">
                <a:solidFill>
                  <a:schemeClr val="bg1"/>
                </a:solidFill>
              </a:rPr>
              <a:t> i </a:t>
            </a:r>
            <a:r>
              <a:rPr lang="es-ES" sz="2800" dirty="0" err="1">
                <a:solidFill>
                  <a:schemeClr val="bg1"/>
                </a:solidFill>
              </a:rPr>
              <a:t>Professionals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Dreta</a:t>
            </a:r>
            <a:r>
              <a:rPr lang="es-ES" sz="2800" dirty="0">
                <a:solidFill>
                  <a:schemeClr val="bg1"/>
                </a:solidFill>
              </a:rPr>
              <a:t> Eixample.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Sponsor de </a:t>
            </a:r>
            <a:r>
              <a:rPr lang="es-ES" sz="2800" dirty="0" err="1">
                <a:solidFill>
                  <a:schemeClr val="bg1"/>
                </a:solidFill>
              </a:rPr>
              <a:t>projecte</a:t>
            </a:r>
            <a:r>
              <a:rPr lang="es-ES" sz="2800" dirty="0">
                <a:solidFill>
                  <a:schemeClr val="bg1"/>
                </a:solidFill>
              </a:rPr>
              <a:t>: </a:t>
            </a:r>
            <a:r>
              <a:rPr lang="es-ES" sz="2800" dirty="0" err="1">
                <a:solidFill>
                  <a:schemeClr val="bg1"/>
                </a:solidFill>
              </a:rPr>
              <a:t>Dr.Mussons</a:t>
            </a:r>
            <a:endParaRPr lang="es-ES" sz="28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Comerciantes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Turistas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Vecinos de Barcelona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87991A-06ED-4579-A14F-8A3E329AFAE7}"/>
              </a:ext>
            </a:extLst>
          </p:cNvPr>
          <p:cNvSpPr txBox="1"/>
          <p:nvPr/>
        </p:nvSpPr>
        <p:spPr>
          <a:xfrm>
            <a:off x="2356339" y="448408"/>
            <a:ext cx="6119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/>
              <a:t>Stakeholders</a:t>
            </a:r>
            <a:r>
              <a:rPr lang="es-ES" sz="4400" dirty="0"/>
              <a:t> (preliminar)</a:t>
            </a:r>
          </a:p>
        </p:txBody>
      </p:sp>
    </p:spTree>
    <p:extLst>
      <p:ext uri="{BB962C8B-B14F-4D97-AF65-F5344CB8AC3E}">
        <p14:creationId xmlns:p14="http://schemas.microsoft.com/office/powerpoint/2010/main" val="24892204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DE70CC-BAA0-4267-9A29-BB97A0DDC5F1}"/>
              </a:ext>
            </a:extLst>
          </p:cNvPr>
          <p:cNvSpPr txBox="1"/>
          <p:nvPr/>
        </p:nvSpPr>
        <p:spPr>
          <a:xfrm>
            <a:off x="2552700" y="6013939"/>
            <a:ext cx="505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hlinkClick r:id="rId2"/>
              </a:rPr>
              <a:t>https://www.youtube.com/watch?v=s84mwHDKvF4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6541EB-35A9-4378-9F1F-F10A089D6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415" y="4158353"/>
            <a:ext cx="2766646" cy="18555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C7EB44-2C5D-4554-BD44-38CF29463DE8}"/>
              </a:ext>
            </a:extLst>
          </p:cNvPr>
          <p:cNvSpPr txBox="1"/>
          <p:nvPr/>
        </p:nvSpPr>
        <p:spPr>
          <a:xfrm>
            <a:off x="2356339" y="448408"/>
            <a:ext cx="5846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La tecnología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F1206F-781E-42B5-8DAB-43EB32787CC8}"/>
              </a:ext>
            </a:extLst>
          </p:cNvPr>
          <p:cNvSpPr txBox="1"/>
          <p:nvPr/>
        </p:nvSpPr>
        <p:spPr>
          <a:xfrm>
            <a:off x="2552700" y="1670538"/>
            <a:ext cx="9035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dirty="0">
                <a:solidFill>
                  <a:schemeClr val="bg1"/>
                </a:solidFill>
              </a:rPr>
              <a:t>Mediante el uso de escáner láser 3D basado en la tecnología "time </a:t>
            </a:r>
            <a:r>
              <a:rPr lang="es-ES" dirty="0" err="1">
                <a:solidFill>
                  <a:schemeClr val="bg1"/>
                </a:solidFill>
              </a:rPr>
              <a:t>of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flight</a:t>
            </a:r>
            <a:r>
              <a:rPr lang="es-ES" dirty="0">
                <a:solidFill>
                  <a:schemeClr val="bg1"/>
                </a:solidFill>
              </a:rPr>
              <a:t>" se capturan los detalles exteriores e interiores de los edificios de interés.</a:t>
            </a:r>
          </a:p>
          <a:p>
            <a:pPr fontAlgn="base"/>
            <a:endParaRPr lang="es-ES" dirty="0">
              <a:solidFill>
                <a:schemeClr val="bg1"/>
              </a:solidFill>
            </a:endParaRPr>
          </a:p>
          <a:p>
            <a:pPr fontAlgn="base"/>
            <a:r>
              <a:rPr lang="es-ES" dirty="0">
                <a:solidFill>
                  <a:schemeClr val="bg1"/>
                </a:solidFill>
              </a:rPr>
              <a:t>Las nubes de puntos se procesan mediante software y se añaden las texturas.</a:t>
            </a:r>
          </a:p>
          <a:p>
            <a:pPr fontAlgn="base"/>
            <a:r>
              <a:rPr lang="es-ES" dirty="0">
                <a:solidFill>
                  <a:schemeClr val="bg1"/>
                </a:solidFill>
              </a:rPr>
              <a:t>Los modelos 3D se añaden y se catalogan en la plataforma de forma que sean navegables y dispongan de globos con comentarios y elementos interactivos.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FA5080-9D25-43B6-9DB5-97DD7A906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246" y="3685902"/>
            <a:ext cx="2212731" cy="28004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8455BD-49C9-4572-AFDF-9D28B7E50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077" y="5405506"/>
            <a:ext cx="1096108" cy="10808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8263814-F914-4EB3-A235-F982AE9E6C8A}"/>
              </a:ext>
            </a:extLst>
          </p:cNvPr>
          <p:cNvSpPr txBox="1"/>
          <p:nvPr/>
        </p:nvSpPr>
        <p:spPr>
          <a:xfrm>
            <a:off x="2552700" y="3784931"/>
            <a:ext cx="4539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Ejemplo de nube de puntos sin procesado / refinado</a:t>
            </a:r>
          </a:p>
        </p:txBody>
      </p:sp>
    </p:spTree>
    <p:extLst>
      <p:ext uri="{BB962C8B-B14F-4D97-AF65-F5344CB8AC3E}">
        <p14:creationId xmlns:p14="http://schemas.microsoft.com/office/powerpoint/2010/main" val="36006707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3678A7-EFAE-489C-AED6-AE6670861A3D}"/>
              </a:ext>
            </a:extLst>
          </p:cNvPr>
          <p:cNvSpPr txBox="1"/>
          <p:nvPr/>
        </p:nvSpPr>
        <p:spPr>
          <a:xfrm>
            <a:off x="2356339" y="448408"/>
            <a:ext cx="5846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Principales etapas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CEC65E-0D96-4B44-863F-3B72FCFD86FE}"/>
              </a:ext>
            </a:extLst>
          </p:cNvPr>
          <p:cNvSpPr txBox="1"/>
          <p:nvPr/>
        </p:nvSpPr>
        <p:spPr>
          <a:xfrm>
            <a:off x="2470638" y="16002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Identificación de lugares de interés y priorización de entornos.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Identificación de interesados.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Cooperación y trabajo con interesados.</a:t>
            </a:r>
          </a:p>
          <a:p>
            <a:pPr marL="285750" indent="-285750">
              <a:buFontTx/>
              <a:buChar char="-"/>
            </a:pPr>
            <a:endParaRPr lang="es-ES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Medición y escaneos del entorno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Procesados de las nubes de puntos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Posible primer entregable, ficheros digitales de patrimonio y cultura.</a:t>
            </a:r>
          </a:p>
          <a:p>
            <a:pPr marL="285750" indent="-285750">
              <a:buFontTx/>
              <a:buChar char="-"/>
            </a:pPr>
            <a:endParaRPr lang="es-ES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Planificación y desarrollo de la plataforma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Creación de pantallas y funciones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Integración de los modelos 3D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Integración de funciones y test.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Difusión</a:t>
            </a:r>
          </a:p>
        </p:txBody>
      </p:sp>
    </p:spTree>
    <p:extLst>
      <p:ext uri="{BB962C8B-B14F-4D97-AF65-F5344CB8AC3E}">
        <p14:creationId xmlns:p14="http://schemas.microsoft.com/office/powerpoint/2010/main" val="9474186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5460</TotalTime>
  <Words>459</Words>
  <Application>Microsoft Office PowerPoint</Application>
  <PresentationFormat>Panorámica</PresentationFormat>
  <Paragraphs>71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Miquel Menta</dc:creator>
  <cp:lastModifiedBy>Manel Moya</cp:lastModifiedBy>
  <cp:revision>309</cp:revision>
  <cp:lastPrinted>2014-10-23T07:40:49Z</cp:lastPrinted>
  <dcterms:created xsi:type="dcterms:W3CDTF">2014-10-21T06:59:46Z</dcterms:created>
  <dcterms:modified xsi:type="dcterms:W3CDTF">2018-05-10T22:06:34Z</dcterms:modified>
</cp:coreProperties>
</file>